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926080"/>
            <a:ext cx="7315200" cy="7315200"/>
          </a:xfrm>
          <a:prstGeom prst="ellipse">
            <a:avLst/>
          </a:prstGeom>
          <a:solidFill>
            <a:srgbClr val="162646"/>
          </a:solidFill>
          <a:ln/>
        </p:spPr>
      </p:sp>
      <p:sp>
        <p:nvSpPr>
          <p:cNvPr id="3" name="Shape 1"/>
          <p:cNvSpPr/>
          <p:nvPr/>
        </p:nvSpPr>
        <p:spPr>
          <a:xfrm>
            <a:off x="-2377440" y="4937760"/>
            <a:ext cx="3840480" cy="3840480"/>
          </a:xfrm>
          <a:prstGeom prst="ellipse">
            <a:avLst/>
          </a:prstGeom>
          <a:solidFill>
            <a:srgbClr val="162646"/>
          </a:solidFill>
          <a:ln/>
        </p:spPr>
      </p:sp>
      <p:sp>
        <p:nvSpPr>
          <p:cNvPr id="4" name="Shape 2"/>
          <p:cNvSpPr/>
          <p:nvPr/>
        </p:nvSpPr>
        <p:spPr>
          <a:xfrm>
            <a:off x="5090008" y="685800"/>
            <a:ext cx="2011680" cy="1417320"/>
          </a:xfrm>
          <a:prstGeom prst="roundRect">
            <a:avLst>
              <a:gd name="adj" fmla="val 7742"/>
            </a:avLst>
          </a:prstGeom>
          <a:solidFill>
            <a:srgbClr val="FFFFFF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18608" y="822960"/>
            <a:ext cx="1554480" cy="1143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606040"/>
            <a:ext cx="103628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عرض تقديمي عن منظومات PRIME</a:t>
            </a:r>
            <a:endParaRPr lang="en-US" sz="3400" dirty="0"/>
          </a:p>
        </p:txBody>
      </p:sp>
      <p:sp>
        <p:nvSpPr>
          <p:cNvPr id="7" name="Text 4"/>
          <p:cNvSpPr/>
          <p:nvPr/>
        </p:nvSpPr>
        <p:spPr>
          <a:xfrm>
            <a:off x="1097280" y="3429000"/>
            <a:ext cx="999713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600" dirty="0">
                <a:solidFill>
                  <a:srgbClr val="C7D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أنظمة برمجية متكاملة لإدارة الموارد البشرية والمخازن والأصول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072488" y="4160520"/>
            <a:ext cx="1353312" cy="384048"/>
          </a:xfrm>
          <a:prstGeom prst="roundRect">
            <a:avLst>
              <a:gd name="adj" fmla="val 50000"/>
            </a:avLst>
          </a:prstGeom>
          <a:ln w="12700">
            <a:solidFill>
              <a:srgbClr val="5A6E8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072488" y="4160520"/>
            <a:ext cx="135331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CE6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Prime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654400" y="4160520"/>
            <a:ext cx="2862072" cy="384048"/>
          </a:xfrm>
          <a:prstGeom prst="roundRect">
            <a:avLst>
              <a:gd name="adj" fmla="val 50000"/>
            </a:avLst>
          </a:prstGeom>
          <a:ln w="12700">
            <a:solidFill>
              <a:srgbClr val="5A6E8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654400" y="4160520"/>
            <a:ext cx="28620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CE6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Asset &amp; Warehouse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6745072" y="4160520"/>
            <a:ext cx="3163824" cy="384048"/>
          </a:xfrm>
          <a:prstGeom prst="roundRect">
            <a:avLst>
              <a:gd name="adj" fmla="val 50000"/>
            </a:avLst>
          </a:prstGeom>
          <a:ln w="12700">
            <a:solidFill>
              <a:srgbClr val="5A6E8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745072" y="4160520"/>
            <a:ext cx="316382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DCE6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Egypt · GCC · North Africa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914400" y="6126480"/>
            <a:ext cx="1036289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DB2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hr-prime.com   |   sales@hr-prime.com   |   01226685905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المقارنة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مقارنة التكلفة مقابل الحلول العالمية</a:t>
            </a:r>
            <a:endParaRPr lang="en-US" sz="28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691640"/>
          <a:ext cx="10911535" cy="3017520"/>
        </p:xfrm>
        <a:graphic>
          <a:graphicData uri="http://schemas.openxmlformats.org/drawingml/2006/table">
            <a:tbl>
              <a:tblPr/>
              <a:tblGrid>
                <a:gridCol w="4364614"/>
                <a:gridCol w="3273461"/>
                <a:gridCol w="3273461"/>
              </a:tblGrid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البند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Prime Asset &amp; Warehouse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Odoo Enterprise (مصر)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رسوم الترخيص السنوي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F7A5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لا يوجد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A8433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$1,300+ / سنة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تكلفة التطبيق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F7A5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متضمنة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A8433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$3,000 – $15,000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التعريب والتخصيص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F7A5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معرّب بالكامل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A8433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يحتاج تطوير إضافي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دعم اللغة العربية RTL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F7A5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متوفر كامل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A8433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متوفر جزئي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8F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rtl="1" algn="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دعم فني محلي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2F7A52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مباشر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dirty="0">
                          <a:solidFill>
                            <a:srgbClr val="A8433C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عبر شريك محلي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640080" y="5029200"/>
            <a:ext cx="10911535" cy="1005840"/>
          </a:xfrm>
          <a:prstGeom prst="roundRect">
            <a:avLst>
              <a:gd name="adj" fmla="val 7273"/>
            </a:avLst>
          </a:prstGeom>
          <a:solidFill>
            <a:srgbClr val="F7F0DD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68680" y="5029200"/>
            <a:ext cx="10454335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600" b="1" dirty="0">
                <a:solidFill>
                  <a:srgbClr val="6B55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التوفير المتوقع في السنة الأولى: 4,000 – 16,000 دولار مقارنة بـ Odoo Enterprise في مصر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عملاؤنا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شركات حقيقية بتشتغل بمنظومات PRIME كل يوم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590724" cy="1051560"/>
          </a:xfrm>
          <a:prstGeom prst="roundRect">
            <a:avLst>
              <a:gd name="adj" fmla="val 6087"/>
            </a:avLst>
          </a:prstGeom>
          <a:solidFill>
            <a:srgbClr val="0E1B33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801368"/>
            <a:ext cx="25907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2286000"/>
            <a:ext cx="24078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وحدة عمل بين المنظومتين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413684" y="1691640"/>
            <a:ext cx="2590724" cy="1051560"/>
          </a:xfrm>
          <a:prstGeom prst="roundRect">
            <a:avLst>
              <a:gd name="adj" fmla="val 6087"/>
            </a:avLst>
          </a:prstGeom>
          <a:solidFill>
            <a:srgbClr val="0E1B33"/>
          </a:solidFill>
          <a:ln/>
        </p:spPr>
      </p:sp>
      <p:sp>
        <p:nvSpPr>
          <p:cNvPr id="8" name="Text 6"/>
          <p:cNvSpPr/>
          <p:nvPr/>
        </p:nvSpPr>
        <p:spPr>
          <a:xfrm>
            <a:off x="3413684" y="1801368"/>
            <a:ext cx="25907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505124" y="2286000"/>
            <a:ext cx="24078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واجهة عربية RTL كاملة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187288" y="1691640"/>
            <a:ext cx="2590724" cy="1051560"/>
          </a:xfrm>
          <a:prstGeom prst="roundRect">
            <a:avLst>
              <a:gd name="adj" fmla="val 6087"/>
            </a:avLst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6187288" y="1801368"/>
            <a:ext cx="25907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4-16K$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278728" y="2286000"/>
            <a:ext cx="24078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توفير سنوي متوقع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8960891" y="1691640"/>
            <a:ext cx="2590724" cy="1051560"/>
          </a:xfrm>
          <a:prstGeom prst="roundRect">
            <a:avLst>
              <a:gd name="adj" fmla="val 6087"/>
            </a:avLst>
          </a:prstGeom>
          <a:solidFill>
            <a:srgbClr val="0E1B33"/>
          </a:solidFill>
          <a:ln/>
        </p:spPr>
      </p:sp>
      <p:sp>
        <p:nvSpPr>
          <p:cNvPr id="14" name="Text 12"/>
          <p:cNvSpPr/>
          <p:nvPr/>
        </p:nvSpPr>
        <p:spPr>
          <a:xfrm>
            <a:off x="8960891" y="1801368"/>
            <a:ext cx="259072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9052331" y="2286000"/>
            <a:ext cx="240784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منظومتان متكاملتان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40080" y="3063240"/>
            <a:ext cx="5318608" cy="2423160"/>
          </a:xfrm>
          <a:prstGeom prst="roundRect">
            <a:avLst>
              <a:gd name="adj" fmla="val 3019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2476424" y="3337560"/>
            <a:ext cx="1645920" cy="1051560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822960" y="4526280"/>
            <a:ext cx="4952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Concreto Ready Mix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822960" y="4910328"/>
            <a:ext cx="4952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الخرسانة الجاهزة والمقاولات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233008" y="3063240"/>
            <a:ext cx="5318608" cy="2423160"/>
          </a:xfrm>
          <a:prstGeom prst="roundRect">
            <a:avLst>
              <a:gd name="adj" fmla="val 3019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069351" y="3337560"/>
            <a:ext cx="1645920" cy="105156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415888" y="4526280"/>
            <a:ext cx="4952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MG Restaurant Management</a:t>
            </a:r>
            <a:endParaRPr lang="en-US" sz="1500" dirty="0"/>
          </a:p>
        </p:txBody>
      </p:sp>
      <p:sp>
        <p:nvSpPr>
          <p:cNvPr id="23" name="Text 19"/>
          <p:cNvSpPr/>
          <p:nvPr/>
        </p:nvSpPr>
        <p:spPr>
          <a:xfrm>
            <a:off x="6415888" y="4910328"/>
            <a:ext cx="49528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وتشغيل المطاعم</a:t>
            </a:r>
            <a:endParaRPr lang="en-US" sz="1150" dirty="0"/>
          </a:p>
        </p:txBody>
      </p:sp>
      <p:sp>
        <p:nvSpPr>
          <p:cNvPr id="24" name="Text 20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25" name="Text 21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سياسة التسعير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تسعير شفاف لكل موظف، بمستويات نمو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3484778" cy="4480560"/>
          </a:xfrm>
          <a:prstGeom prst="roundRect">
            <a:avLst>
              <a:gd name="adj" fmla="val 2099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74520"/>
            <a:ext cx="34847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Essential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34847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  </a:t>
            </a:r>
            <a:pPr algn="ctr" indent="0" marL="0">
              <a:buNone/>
            </a:pPr>
            <a:r>
              <a:rPr lang="en-US" sz="10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ج.م/موظف/شهر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2788920"/>
            <a:ext cx="34847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شريحة 1–100 موظف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868680" y="32004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بيانات الموظفين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868680" y="36576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الهيكل التنظيمي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868680" y="41148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الصلاحيات والأمان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8680" y="45720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التقارير الأساسية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353458" y="1508760"/>
            <a:ext cx="3484778" cy="4663440"/>
          </a:xfrm>
          <a:prstGeom prst="roundRect">
            <a:avLst>
              <a:gd name="adj" fmla="val 2099"/>
            </a:avLst>
          </a:prstGeom>
          <a:solidFill>
            <a:srgbClr val="0E1B33"/>
          </a:solidFill>
          <a:ln w="25400">
            <a:solidFill>
              <a:srgbClr val="C9A84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410048" y="1344168"/>
            <a:ext cx="1371600" cy="329184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5410048" y="1344168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الأكثر طلبًا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353458" y="1783080"/>
            <a:ext cx="34847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353458" y="2194560"/>
            <a:ext cx="34847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140  </a:t>
            </a:r>
            <a:pPr algn="ctr" indent="0" marL="0">
              <a:buNone/>
            </a:pPr>
            <a:r>
              <a:rPr lang="en-US" sz="100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ج.م/موظف/شهر</a:t>
            </a:r>
            <a:endParaRPr lang="en-US" sz="3000" dirty="0"/>
          </a:p>
        </p:txBody>
      </p:sp>
      <p:sp>
        <p:nvSpPr>
          <p:cNvPr id="17" name="Text 15"/>
          <p:cNvSpPr/>
          <p:nvPr/>
        </p:nvSpPr>
        <p:spPr>
          <a:xfrm>
            <a:off x="4353458" y="2697480"/>
            <a:ext cx="34847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9DB2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شريحة 1–100 موظف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582058" y="310896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كل مميزات Essential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82058" y="356616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الحضور والانصراف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582058" y="402336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الإجازات وتحويل الأوفر تايم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582058" y="448056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الرواتب الكاملة تلقائيًا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8066837" y="1600200"/>
            <a:ext cx="3484778" cy="4480560"/>
          </a:xfrm>
          <a:prstGeom prst="roundRect">
            <a:avLst>
              <a:gd name="adj" fmla="val 2099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66837" y="1874520"/>
            <a:ext cx="348477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8066837" y="2286000"/>
            <a:ext cx="348477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  </a:t>
            </a:r>
            <a:pPr algn="ctr" indent="0" marL="0">
              <a:buNone/>
            </a:pPr>
            <a:r>
              <a:rPr lang="en-US" sz="10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ج.م/موظف/شهر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8066837" y="2788920"/>
            <a:ext cx="348477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شريحة 1–100 موظف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8295437" y="32004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كل مميزات Professional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8295437" y="36576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التوظيف والاستقطاب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8295437" y="41148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تطبيق الموبايل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295437" y="4572000"/>
            <a:ext cx="302757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1420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 مدير حساب مباشر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سياسة التسعير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السعر لكل موظف شهريًا حسب حجم الشركة</a:t>
            </a:r>
            <a:endParaRPr lang="en-US" sz="28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22960" y="1828800"/>
          <a:ext cx="10545775" cy="2194560"/>
        </p:xfrm>
        <a:graphic>
          <a:graphicData uri="http://schemas.openxmlformats.org/drawingml/2006/table">
            <a:tbl>
              <a:tblPr/>
              <a:tblGrid>
                <a:gridCol w="2109155"/>
                <a:gridCol w="2109155"/>
                <a:gridCol w="2109155"/>
                <a:gridCol w="2109155"/>
                <a:gridCol w="2109155"/>
              </a:tblGrid>
              <a:tr h="502920"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الباقة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1–100 موظف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101–300 موظف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301–1000 موظف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1000+ موظف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1B33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Essential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عرض سعر مخصص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8A6D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Professional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0DD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8A6D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140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0DD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8A6D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0DD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8A6D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0DD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8A6D1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عرض سعر مخصص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0DD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Enterprise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200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175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150 ج.م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rtl="1" algn="ctr" indent="0" marL="0">
                        <a:buNone/>
                      </a:pPr>
                      <a:r>
                        <a:rPr lang="en-US" sz="1200" dirty="0">
                          <a:solidFill>
                            <a:srgbClr val="1420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عرض سعر مخصص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822960" y="4434840"/>
            <a:ext cx="336285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024128" y="4581144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الحد الأدنى للفوترة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1024128" y="4910328"/>
            <a:ext cx="2960522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الفوترة الشهرية محسوبة على أساس 50 موظف كحد أدنى لكل عميل.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4414418" y="4434840"/>
            <a:ext cx="336285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615586" y="4581144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خصم الاشتراك السنوي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4615586" y="4910328"/>
            <a:ext cx="2960522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خصم 10–15% عند الدفع سنويًا مقدمًا بدل الفوترة الشهرية.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005877" y="4434840"/>
            <a:ext cx="336285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07045" y="4581144"/>
            <a:ext cx="296052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عملاء المؤسسات الكبيرة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8207045" y="4910328"/>
            <a:ext cx="2960522" cy="1069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الشركات اللي عندها 1000 موظف فأكتر بتاخد عرض سعر مخصص بالكامل.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منهجية العمل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مراحل التطبيق والتسليم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918297" y="1783080"/>
            <a:ext cx="8355101" cy="54864"/>
          </a:xfrm>
          <a:prstGeom prst="rect">
            <a:avLst/>
          </a:prstGeom>
          <a:solidFill>
            <a:srgbClr val="E3E8EE"/>
          </a:solidFill>
          <a:ln/>
        </p:spPr>
      </p:sp>
      <p:sp>
        <p:nvSpPr>
          <p:cNvPr id="5" name="Shape 3"/>
          <p:cNvSpPr/>
          <p:nvPr/>
        </p:nvSpPr>
        <p:spPr>
          <a:xfrm>
            <a:off x="1717129" y="1600200"/>
            <a:ext cx="402336" cy="40233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1717129" y="16002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2556434" cy="3291840"/>
          </a:xfrm>
          <a:prstGeom prst="roundRect">
            <a:avLst>
              <a:gd name="adj" fmla="val 250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2249424"/>
            <a:ext cx="215409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دراسة الاحتياج والإعداد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1248" y="2578608"/>
            <a:ext cx="2154098" cy="276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تحليل طبيعة عمل المنشأة، وإعداد السيرفر وتثبيت النظام.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1323937" y="489204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2B8FD4"/>
          </a:solidFill>
          <a:ln/>
        </p:spPr>
      </p:sp>
      <p:sp>
        <p:nvSpPr>
          <p:cNvPr id="11" name="Text 9"/>
          <p:cNvSpPr/>
          <p:nvPr/>
        </p:nvSpPr>
        <p:spPr>
          <a:xfrm>
            <a:off x="1323937" y="489204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أسبوع 1–2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502163" y="1600200"/>
            <a:ext cx="402336" cy="40233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3" name="Text 11"/>
          <p:cNvSpPr/>
          <p:nvPr/>
        </p:nvSpPr>
        <p:spPr>
          <a:xfrm>
            <a:off x="4502163" y="16002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425114" y="2103120"/>
            <a:ext cx="2556434" cy="3291840"/>
          </a:xfrm>
          <a:prstGeom prst="roundRect">
            <a:avLst>
              <a:gd name="adj" fmla="val 250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26282" y="2249424"/>
            <a:ext cx="215409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التخصيص وإدخال البيانات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626282" y="2578608"/>
            <a:ext cx="2154098" cy="276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ضبط الوحدات والصلاحيات، واستيراد بيانات الموظفين والأصناف.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108971" y="489204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2B8FD4"/>
          </a:solidFill>
          <a:ln/>
        </p:spPr>
      </p:sp>
      <p:sp>
        <p:nvSpPr>
          <p:cNvPr id="18" name="Text 16"/>
          <p:cNvSpPr/>
          <p:nvPr/>
        </p:nvSpPr>
        <p:spPr>
          <a:xfrm>
            <a:off x="4108971" y="489204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أسبوع 3–4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7287197" y="1600200"/>
            <a:ext cx="402336" cy="40233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0" name="Text 18"/>
          <p:cNvSpPr/>
          <p:nvPr/>
        </p:nvSpPr>
        <p:spPr>
          <a:xfrm>
            <a:off x="7287197" y="16002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210148" y="2103120"/>
            <a:ext cx="2556434" cy="3291840"/>
          </a:xfrm>
          <a:prstGeom prst="roundRect">
            <a:avLst>
              <a:gd name="adj" fmla="val 250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11316" y="2249424"/>
            <a:ext cx="215409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التدريب والاختبار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411316" y="2578608"/>
            <a:ext cx="2154098" cy="276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تدريب فريق العمل، واختبار شامل ومراجعة التقارير.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894005" y="489204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2B8FD4"/>
          </a:solidFill>
          <a:ln/>
        </p:spPr>
      </p:sp>
      <p:sp>
        <p:nvSpPr>
          <p:cNvPr id="25" name="Text 23"/>
          <p:cNvSpPr/>
          <p:nvPr/>
        </p:nvSpPr>
        <p:spPr>
          <a:xfrm>
            <a:off x="6894005" y="489204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أسبوع 5–6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0072230" y="1600200"/>
            <a:ext cx="402336" cy="40233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7" name="Text 25"/>
          <p:cNvSpPr/>
          <p:nvPr/>
        </p:nvSpPr>
        <p:spPr>
          <a:xfrm>
            <a:off x="10072230" y="16002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8995181" y="2103120"/>
            <a:ext cx="2556434" cy="3291840"/>
          </a:xfrm>
          <a:prstGeom prst="roundRect">
            <a:avLst>
              <a:gd name="adj" fmla="val 250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9196349" y="2249424"/>
            <a:ext cx="215409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الإطلاق والمتابعة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9196349" y="2578608"/>
            <a:ext cx="2154098" cy="2761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بدء التشغيل الفعلي مع دعم مكثف وتحسينات دورية.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9679038" y="4892040"/>
            <a:ext cx="1188720" cy="329184"/>
          </a:xfrm>
          <a:prstGeom prst="roundRect">
            <a:avLst>
              <a:gd name="adj" fmla="val 50000"/>
            </a:avLst>
          </a:prstGeom>
          <a:solidFill>
            <a:srgbClr val="2B8FD4"/>
          </a:solidFill>
          <a:ln/>
        </p:spPr>
      </p:sp>
      <p:sp>
        <p:nvSpPr>
          <p:cNvPr id="32" name="Text 30"/>
          <p:cNvSpPr/>
          <p:nvPr/>
        </p:nvSpPr>
        <p:spPr>
          <a:xfrm>
            <a:off x="9679038" y="4892040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أسبوع 7+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أسئلة شائعة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أسئلة بتتسأل كتير قبل ما تبدأ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318608" cy="1737360"/>
          </a:xfrm>
          <a:prstGeom prst="roundRect">
            <a:avLst>
              <a:gd name="adj" fmla="val 368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1837944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هل أقدر أنقل بياناتي من إكسل أو نظام تاني؟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41248" y="2167128"/>
            <a:ext cx="491627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أيوه، فريقنا بيساعدك تنقل البيانات كجزء من مرحلة التخصيص.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6233008" y="1691640"/>
            <a:ext cx="5318608" cy="1737360"/>
          </a:xfrm>
          <a:prstGeom prst="roundRect">
            <a:avLst>
              <a:gd name="adj" fmla="val 368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34176" y="1837944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هل فيه التزام بعقد طويل المدة؟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434176" y="2167128"/>
            <a:ext cx="491627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الفوترة شهرية — تقدر تغيّر باقتك أو توقف الاشتراك في أي وقت.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3657600"/>
            <a:ext cx="5318608" cy="1737360"/>
          </a:xfrm>
          <a:prstGeom prst="roundRect">
            <a:avLst>
              <a:gd name="adj" fmla="val 368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1248" y="3803904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مين اللي بيملك البيانات في النهاية؟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841248" y="4133088"/>
            <a:ext cx="491627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شركتك بالكامل. تقدر تصدّرها أو تطلب حذفها وقت ما تحب.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233008" y="3657600"/>
            <a:ext cx="5318608" cy="1737360"/>
          </a:xfrm>
          <a:prstGeom prst="roundRect">
            <a:avLst>
              <a:gd name="adj" fmla="val 3684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34176" y="3803904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هل التجربة المجانية محتاجة بطاقة ائتمان؟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434176" y="4133088"/>
            <a:ext cx="4916272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لا، التجربة المجانية 14 يوم بدون أي بيانات دفع.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162646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1005840"/>
            <a:ext cx="1036289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يلا نبدأ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1097280" y="1783080"/>
            <a:ext cx="99971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500" dirty="0">
                <a:solidFill>
                  <a:srgbClr val="C7D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نظّم إدارة الموارد البشرية والمخازن والأصول في شركتك من مكان واحد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632808" y="2514600"/>
            <a:ext cx="2926080" cy="502920"/>
          </a:xfrm>
          <a:prstGeom prst="roundRect">
            <a:avLst>
              <a:gd name="adj" fmla="val 49091"/>
            </a:avLst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4632808" y="2514600"/>
            <a:ext cx="2926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اطلب عرض تجريبي مجاني 14 يوم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05840" y="3657600"/>
            <a:ext cx="2407844" cy="1051560"/>
          </a:xfrm>
          <a:prstGeom prst="roundRect">
            <a:avLst>
              <a:gd name="adj" fmla="val 5217"/>
            </a:avLst>
          </a:prstGeom>
          <a:solidFill>
            <a:srgbClr val="162646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143000" y="3794760"/>
            <a:ext cx="21335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الموقع الإلكتروني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051560" y="4114800"/>
            <a:ext cx="2316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hr-prime.com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596564" y="3657600"/>
            <a:ext cx="2407844" cy="1051560"/>
          </a:xfrm>
          <a:prstGeom prst="roundRect">
            <a:avLst>
              <a:gd name="adj" fmla="val 5217"/>
            </a:avLst>
          </a:prstGeom>
          <a:solidFill>
            <a:srgbClr val="162646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33724" y="3794760"/>
            <a:ext cx="21335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الهاتف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42284" y="4114800"/>
            <a:ext cx="2316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0122 668 5905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6187288" y="3657600"/>
            <a:ext cx="2407844" cy="1051560"/>
          </a:xfrm>
          <a:prstGeom prst="roundRect">
            <a:avLst>
              <a:gd name="adj" fmla="val 5217"/>
            </a:avLst>
          </a:prstGeom>
          <a:solidFill>
            <a:srgbClr val="162646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24448" y="3794760"/>
            <a:ext cx="21335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البريد الإلكتروني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233008" y="4114800"/>
            <a:ext cx="2316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sales@hr-prime.com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778011" y="3657600"/>
            <a:ext cx="2407844" cy="1051560"/>
          </a:xfrm>
          <a:prstGeom prst="roundRect">
            <a:avLst>
              <a:gd name="adj" fmla="val 5217"/>
            </a:avLst>
          </a:prstGeom>
          <a:solidFill>
            <a:srgbClr val="162646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915171" y="3794760"/>
            <a:ext cx="213352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لينكدإن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823731" y="4114800"/>
            <a:ext cx="23164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hr-prime-system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410048" y="5257800"/>
            <a:ext cx="137160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/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547208" y="5349240"/>
            <a:ext cx="1097280" cy="777240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0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FB0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محاور العرض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46624" y="174650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5446624" y="17465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13055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التحدي الحالي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41248" y="2459736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إيه المشاكل اليومية اللي شركتك بتواجهها في إدارة الموارد البشرية والمخازن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33008" y="1600200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039551" y="174650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11039551" y="17465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34176" y="213055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الحل — منظومات PRIME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34176" y="2459736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نظرة عامة على HR Prime وPrime Asset &amp; Warehouse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218688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46624" y="3364992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6" name="Text 14"/>
          <p:cNvSpPr/>
          <p:nvPr/>
        </p:nvSpPr>
        <p:spPr>
          <a:xfrm>
            <a:off x="5446624" y="33649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41248" y="3749040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وحدات النظام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41248" y="4078224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تفاصيل الوحدات والمميزات في كل منظومة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33008" y="3218688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039551" y="3364992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1" name="Text 19"/>
          <p:cNvSpPr/>
          <p:nvPr/>
        </p:nvSpPr>
        <p:spPr>
          <a:xfrm>
            <a:off x="11039551" y="336499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34176" y="3749040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ليه PRIME؟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434176" y="4078224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الفرق عن الحلول الجاهزة، والأمان، ومقارنة التكلفة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0080" y="4837176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46624" y="4983480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6" name="Text 24"/>
          <p:cNvSpPr/>
          <p:nvPr/>
        </p:nvSpPr>
        <p:spPr>
          <a:xfrm>
            <a:off x="5446624" y="49834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41248" y="5367528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عملاؤنا والتسعير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41248" y="5696712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نماذج عملاء فعليين، وسياسة التسعير بالتفصيل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6233008" y="4837176"/>
            <a:ext cx="5318608" cy="1417320"/>
          </a:xfrm>
          <a:prstGeom prst="roundRect">
            <a:avLst>
              <a:gd name="adj" fmla="val 451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039551" y="4983480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31" name="Text 29"/>
          <p:cNvSpPr/>
          <p:nvPr/>
        </p:nvSpPr>
        <p:spPr>
          <a:xfrm>
            <a:off x="11039551" y="49834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434176" y="5367528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5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الخطوات الجاية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6434176" y="5696712"/>
            <a:ext cx="491627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مراحل التطبيق، وإزاي نبدأ سوا</a:t>
            </a:r>
            <a:endParaRPr lang="en-US" sz="1150" dirty="0"/>
          </a:p>
        </p:txBody>
      </p:sp>
      <p:sp>
        <p:nvSpPr>
          <p:cNvPr id="34" name="Text 3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التحدي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التحديات اللي بتقابل شركتك كل يوم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2556434" cy="3566160"/>
          </a:xfrm>
          <a:prstGeom prst="roundRect">
            <a:avLst>
              <a:gd name="adj" fmla="val 2504"/>
            </a:avLst>
          </a:prstGeom>
          <a:solidFill>
            <a:srgbClr val="FBEDEC"/>
          </a:solidFill>
          <a:ln w="12700">
            <a:solidFill>
              <a:srgbClr val="A8433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17129" y="2084832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A8433C"/>
          </a:solidFill>
          <a:ln/>
        </p:spPr>
      </p:sp>
      <p:sp>
        <p:nvSpPr>
          <p:cNvPr id="6" name="Text 4"/>
          <p:cNvSpPr/>
          <p:nvPr/>
        </p:nvSpPr>
        <p:spPr>
          <a:xfrm>
            <a:off x="1717129" y="2084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04672" y="2697480"/>
            <a:ext cx="2227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7A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تتبع الحضور يدويًا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337560"/>
            <a:ext cx="219067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4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ورق وإكسل بيسببوا أخطاء وضياع وقت كل شهر في حساب الرواتب.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425114" y="1828800"/>
            <a:ext cx="2556434" cy="3566160"/>
          </a:xfrm>
          <a:prstGeom prst="roundRect">
            <a:avLst>
              <a:gd name="adj" fmla="val 2504"/>
            </a:avLst>
          </a:prstGeom>
          <a:solidFill>
            <a:srgbClr val="FBEDEC"/>
          </a:solidFill>
          <a:ln w="12700">
            <a:solidFill>
              <a:srgbClr val="A8433C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02163" y="2084832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A8433C"/>
          </a:solidFill>
          <a:ln/>
        </p:spPr>
      </p:sp>
      <p:sp>
        <p:nvSpPr>
          <p:cNvPr id="11" name="Text 9"/>
          <p:cNvSpPr/>
          <p:nvPr/>
        </p:nvSpPr>
        <p:spPr>
          <a:xfrm>
            <a:off x="4502163" y="2084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589706" y="2697480"/>
            <a:ext cx="2227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7A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 موزعة ومتفرقة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607994" y="3337560"/>
            <a:ext cx="219067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4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ملفات الموظفين والأصول منتشرة بين أقسام مختلفة بدون رؤية موحّدة.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0148" y="1828800"/>
            <a:ext cx="2556434" cy="3566160"/>
          </a:xfrm>
          <a:prstGeom prst="roundRect">
            <a:avLst>
              <a:gd name="adj" fmla="val 2504"/>
            </a:avLst>
          </a:prstGeom>
          <a:solidFill>
            <a:srgbClr val="FBEDEC"/>
          </a:solidFill>
          <a:ln w="12700">
            <a:solidFill>
              <a:srgbClr val="A8433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287197" y="2084832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A8433C"/>
          </a:solidFill>
          <a:ln/>
        </p:spPr>
      </p:sp>
      <p:sp>
        <p:nvSpPr>
          <p:cNvPr id="16" name="Text 14"/>
          <p:cNvSpPr/>
          <p:nvPr/>
        </p:nvSpPr>
        <p:spPr>
          <a:xfrm>
            <a:off x="7287197" y="2084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374740" y="2697480"/>
            <a:ext cx="2227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7A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صعوبة التوسع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93028" y="3337560"/>
            <a:ext cx="219067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4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فرع أو موقع جديد بيزوّد التعقيد بدل ما يبقى نمو منظّم.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8995181" y="1828800"/>
            <a:ext cx="2556434" cy="3566160"/>
          </a:xfrm>
          <a:prstGeom prst="roundRect">
            <a:avLst>
              <a:gd name="adj" fmla="val 2504"/>
            </a:avLst>
          </a:prstGeom>
          <a:solidFill>
            <a:srgbClr val="FBEDEC"/>
          </a:solidFill>
          <a:ln w="12700">
            <a:solidFill>
              <a:srgbClr val="A8433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072230" y="2084832"/>
            <a:ext cx="402336" cy="402336"/>
          </a:xfrm>
          <a:prstGeom prst="roundRect">
            <a:avLst>
              <a:gd name="adj" fmla="val 50000"/>
            </a:avLst>
          </a:prstGeom>
          <a:solidFill>
            <a:srgbClr val="A8433C"/>
          </a:solidFill>
          <a:ln/>
        </p:spPr>
      </p:sp>
      <p:sp>
        <p:nvSpPr>
          <p:cNvPr id="21" name="Text 19"/>
          <p:cNvSpPr/>
          <p:nvPr/>
        </p:nvSpPr>
        <p:spPr>
          <a:xfrm>
            <a:off x="10072230" y="20848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159773" y="2697480"/>
            <a:ext cx="222725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400" b="1" dirty="0">
                <a:solidFill>
                  <a:srgbClr val="7A2A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حلول عالمية مكلفة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78061" y="3337560"/>
            <a:ext cx="2190674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8A43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أنظمة جاهزة بتكلفة عالية، وغير معرّبة بالكامل، ودعم فني بطيء.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40080" y="5623560"/>
            <a:ext cx="1091153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300" b="1" i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منظومات PRIME اتبنت عشان تحل بالظبط المشاكل دي — جوه منشأة تشغيلية مصرية حقيقية.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الحل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منظومتان متكاملتان، تحت مظلة واحدة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272888" cy="4297680"/>
          </a:xfrm>
          <a:prstGeom prst="roundRect">
            <a:avLst>
              <a:gd name="adj" fmla="val 1915"/>
            </a:avLst>
          </a:prstGeom>
          <a:solidFill>
            <a:srgbClr val="0E1B33"/>
          </a:solidFill>
          <a:ln/>
        </p:spPr>
      </p:sp>
      <p:sp>
        <p:nvSpPr>
          <p:cNvPr id="5" name="Text 3"/>
          <p:cNvSpPr/>
          <p:nvPr/>
        </p:nvSpPr>
        <p:spPr>
          <a:xfrm>
            <a:off x="960120" y="1984248"/>
            <a:ext cx="4632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الموارد البشرية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960120" y="2258568"/>
            <a:ext cx="46328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Prime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5483200" y="3118104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960120" y="2990088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الحضور والانصراف بالبصمة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483200" y="3685032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3557016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الرواتب المحسوبة تلقائيًا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3200" y="425196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960120" y="4123944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الإجازات والتوظيف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3200" y="4818888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" y="4690872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موبايل لكل موظف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6278728" y="1691640"/>
            <a:ext cx="5272888" cy="4297680"/>
          </a:xfrm>
          <a:prstGeom prst="roundRect">
            <a:avLst>
              <a:gd name="adj" fmla="val 1915"/>
            </a:avLst>
          </a:prstGeom>
          <a:solidFill>
            <a:srgbClr val="2B8FD4"/>
          </a:solidFill>
          <a:ln/>
        </p:spPr>
      </p:sp>
      <p:sp>
        <p:nvSpPr>
          <p:cNvPr id="16" name="Text 14"/>
          <p:cNvSpPr/>
          <p:nvPr/>
        </p:nvSpPr>
        <p:spPr>
          <a:xfrm>
            <a:off x="6598768" y="1984248"/>
            <a:ext cx="46328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المخازن والأصول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98768" y="2258568"/>
            <a:ext cx="463280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Asset &amp; Warehouse</a:t>
            </a:r>
            <a:endParaRPr lang="en-US" sz="2400" dirty="0"/>
          </a:p>
        </p:txBody>
      </p:sp>
      <p:sp>
        <p:nvSpPr>
          <p:cNvPr id="18" name="Shape 16"/>
          <p:cNvSpPr/>
          <p:nvPr/>
        </p:nvSpPr>
        <p:spPr>
          <a:xfrm>
            <a:off x="11121847" y="3118104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9" name="Text 17"/>
          <p:cNvSpPr/>
          <p:nvPr/>
        </p:nvSpPr>
        <p:spPr>
          <a:xfrm>
            <a:off x="6598768" y="2990088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المخازن والأصناف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1121847" y="3685032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6598768" y="3557016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حركات المخزون والمشتريات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11121847" y="425196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6598768" y="4123944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الأصول الثابتة والصيانة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11121847" y="4818888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6598768" y="4690872"/>
            <a:ext cx="44956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dirty="0">
                <a:solidFill>
                  <a:srgbClr val="E9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تقارير وتحليلات لحظية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40080" y="612648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i="1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منظومتان مستقلتان بالكامل — تقدر تستخدم أي واحدة لوحدها، أو تدمجهم مع بعض تحت مظلة واحدة.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PRIME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وحدات النظام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718740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2718740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22199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 الموظفين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41248" y="255117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ملفات شاملة وأرشيف رقمي كامل للمستندات.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413684" y="169164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5492344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5492344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14852" y="222199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الحضور والانصراف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3614852" y="255117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ربط مباشر مع أجهزة البصمة، متابعة لحظية.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87288" y="169164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65947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6" name="Text 14"/>
          <p:cNvSpPr/>
          <p:nvPr/>
        </p:nvSpPr>
        <p:spPr>
          <a:xfrm>
            <a:off x="8265947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388456" y="222199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الإجازات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388456" y="255117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طلب واعتماد إلكتروني، ورصيد لحظي لكل موظف.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8960891" y="169164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039551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1" name="Text 19"/>
          <p:cNvSpPr/>
          <p:nvPr/>
        </p:nvSpPr>
        <p:spPr>
          <a:xfrm>
            <a:off x="11039551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9162059" y="222199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الرواتب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9162059" y="255117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احتساب تلقائي من الحضور الفعلي والإجازات.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40080" y="379476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718740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6" name="Text 24"/>
          <p:cNvSpPr/>
          <p:nvPr/>
        </p:nvSpPr>
        <p:spPr>
          <a:xfrm>
            <a:off x="2718740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41248" y="432511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الهيكل التنظيمي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41248" y="465429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بناء تلقائي أو يدوي، مع أرشفة نسخ متعددة.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3413684" y="379476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492344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31" name="Text 29"/>
          <p:cNvSpPr/>
          <p:nvPr/>
        </p:nvSpPr>
        <p:spPr>
          <a:xfrm>
            <a:off x="5492344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3614852" y="432511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التوظيف والاستقطاب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3614852" y="465429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نشر الوظائف ومتابعة طلبات التقديم.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187288" y="379476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8265947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36" name="Text 34"/>
          <p:cNvSpPr/>
          <p:nvPr/>
        </p:nvSpPr>
        <p:spPr>
          <a:xfrm>
            <a:off x="8265947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00" dirty="0"/>
          </a:p>
        </p:txBody>
      </p:sp>
      <p:sp>
        <p:nvSpPr>
          <p:cNvPr id="37" name="Text 35"/>
          <p:cNvSpPr/>
          <p:nvPr/>
        </p:nvSpPr>
        <p:spPr>
          <a:xfrm>
            <a:off x="6388456" y="432511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الصلاحيات والأمان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388456" y="465429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صلاحيات دقيقة لكل دور وسجل نشاط كامل.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8960891" y="3794760"/>
            <a:ext cx="2590724" cy="1920240"/>
          </a:xfrm>
          <a:prstGeom prst="roundRect">
            <a:avLst>
              <a:gd name="adj" fmla="val 3333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039551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41" name="Text 39"/>
          <p:cNvSpPr/>
          <p:nvPr/>
        </p:nvSpPr>
        <p:spPr>
          <a:xfrm>
            <a:off x="11039551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9162059" y="4325112"/>
            <a:ext cx="218838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تطبيق الموبايل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9162059" y="4654296"/>
            <a:ext cx="2188388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9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حضور وراتب وإشعارات فورية لكل موظف.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45" name="Text 43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B3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 PRIME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لوحة تحكم واحدة تشوف منها كل حاجة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822960" y="1691640"/>
            <a:ext cx="10545775" cy="3931920"/>
          </a:xfrm>
          <a:prstGeom prst="roundRect">
            <a:avLst>
              <a:gd name="adj" fmla="val 1860"/>
            </a:avLst>
          </a:prstGeom>
          <a:solidFill>
            <a:srgbClr val="162646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1874520"/>
            <a:ext cx="99971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9DB2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الرئيسية · الموظفين · الحضور · الإجازات · الرواتب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1097280" y="2423160"/>
            <a:ext cx="2783738" cy="1463040"/>
          </a:xfrm>
          <a:prstGeom prst="roundRect">
            <a:avLst>
              <a:gd name="adj" fmla="val 4375"/>
            </a:avLst>
          </a:prstGeom>
          <a:solidFill>
            <a:srgbClr val="1B2E52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97280" y="2697480"/>
            <a:ext cx="27837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142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097280" y="3291840"/>
            <a:ext cx="2783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إجمالي الموظفين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55338" y="2423160"/>
            <a:ext cx="2783738" cy="1463040"/>
          </a:xfrm>
          <a:prstGeom prst="roundRect">
            <a:avLst>
              <a:gd name="adj" fmla="val 4375"/>
            </a:avLst>
          </a:prstGeom>
          <a:solidFill>
            <a:srgbClr val="1B2E52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55338" y="2697480"/>
            <a:ext cx="27837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</a:t>
            </a:r>
            <a:endParaRPr lang="en-US" sz="3000" dirty="0"/>
          </a:p>
        </p:txBody>
      </p:sp>
      <p:sp>
        <p:nvSpPr>
          <p:cNvPr id="11" name="Text 9"/>
          <p:cNvSpPr/>
          <p:nvPr/>
        </p:nvSpPr>
        <p:spPr>
          <a:xfrm>
            <a:off x="4155338" y="3291840"/>
            <a:ext cx="2783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نسبة الحضور اليوم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7213397" y="2423160"/>
            <a:ext cx="2783738" cy="1463040"/>
          </a:xfrm>
          <a:prstGeom prst="roundRect">
            <a:avLst>
              <a:gd name="adj" fmla="val 4375"/>
            </a:avLst>
          </a:prstGeom>
          <a:solidFill>
            <a:srgbClr val="1B2E52"/>
          </a:solidFill>
          <a:ln w="12700">
            <a:solidFill>
              <a:srgbClr val="2A3E6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13397" y="2697480"/>
            <a:ext cx="278373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7213397" y="3291840"/>
            <a:ext cx="278373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100" dirty="0">
                <a:solidFill>
                  <a:srgbClr val="CFD9E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طلبات إجازة معلقة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097280" y="4206240"/>
            <a:ext cx="999713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C7D3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مؤشرات لحظية على الحضور والإجازات والرواتب — بدون أي ملف إكسل منفصل.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9FB0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FB0C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ASSET &amp; WAREHOUSE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وحدات النظام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12794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3612794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المخازن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41248" y="255117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مخازن ومحطات متعددة، وتنبيهات الحد الأدنى والأقصى.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353458" y="169164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26173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7326173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54626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الأصناف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54626" y="255117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فئات هرمية، أكواد تلقائية، ووحدات قياس متعددة.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66837" y="169164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039551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6" name="Text 14"/>
          <p:cNvSpPr/>
          <p:nvPr/>
        </p:nvSpPr>
        <p:spPr>
          <a:xfrm>
            <a:off x="11039551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268005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حركات المخزون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68005" y="255117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وارد وصادر، تحويل بين المخازن، وحجوزات مستقبلية.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40080" y="379476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12794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1" name="Text 19"/>
          <p:cNvSpPr/>
          <p:nvPr/>
        </p:nvSpPr>
        <p:spPr>
          <a:xfrm>
            <a:off x="3612794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41248" y="432511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الأصول الثابتة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41248" y="465429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تسجيل وتصنيف، إهلاك تلقائي، وأوامر صيانة.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353458" y="379476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26173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6" name="Text 24"/>
          <p:cNvSpPr/>
          <p:nvPr/>
        </p:nvSpPr>
        <p:spPr>
          <a:xfrm>
            <a:off x="7326173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54626" y="432511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إدارة المشتريات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54626" y="465429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طلب شراء ← أمر شراء ← فاتورة ← دفع، بسجل موردين.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66837" y="3794760"/>
            <a:ext cx="3484778" cy="1874520"/>
          </a:xfrm>
          <a:prstGeom prst="roundRect">
            <a:avLst>
              <a:gd name="adj" fmla="val 3415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039551" y="394106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31" name="Text 29"/>
          <p:cNvSpPr/>
          <p:nvPr/>
        </p:nvSpPr>
        <p:spPr>
          <a:xfrm>
            <a:off x="11039551" y="3941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268005" y="432511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التقارير والتحليلات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268005" y="4654296"/>
            <a:ext cx="3082442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لوحة تحكم لحظية وتحليل ABC للأصناف بطيئة الحركة.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640080" y="5623560"/>
            <a:ext cx="10911535" cy="685800"/>
          </a:xfrm>
          <a:prstGeom prst="roundRect">
            <a:avLst>
              <a:gd name="adj" fmla="val 9333"/>
            </a:avLst>
          </a:prstGeom>
          <a:solidFill>
            <a:srgbClr val="F7F0DD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68680" y="5623560"/>
            <a:ext cx="104543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00" b="1" dirty="0">
                <a:solidFill>
                  <a:srgbClr val="6B55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صيانة ذكية متقدمة: صيانة تنبؤية، تحليل تكلفة شهري، وتقييم أداء موردي الصيانة (Vendor Scorecard).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ليه PRIME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ستة أسباب تخلّي شركتك تختار PRIME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3612794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3612794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مصمم للسوق المحلي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841248" y="255117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واجهة عربية RTL كاملة، مش ترجمة لنظام أجنبي.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53458" y="169164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326173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7326173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54626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مُختبر فعليًا قبل الطرح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4554626" y="255117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طُوّر وجُرّب داخل منشأة تشغيلية حقيقية أولاً.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8066837" y="169164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1039551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6" name="Text 14"/>
          <p:cNvSpPr/>
          <p:nvPr/>
        </p:nvSpPr>
        <p:spPr>
          <a:xfrm>
            <a:off x="11039551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268005" y="222199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تخصيص كامل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8268005" y="255117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وحدة وصلاحية تتظبط على مقاس شركتك بالظبط.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40080" y="388620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12794" y="403250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1" name="Text 19"/>
          <p:cNvSpPr/>
          <p:nvPr/>
        </p:nvSpPr>
        <p:spPr>
          <a:xfrm>
            <a:off x="3612794" y="40325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841248" y="441655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توفير حقيقي في التكلفة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841248" y="474573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بديل محلي بجزء بسيط من تكلفة الحلول العالمية الجاهزة.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353458" y="388620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26173" y="403250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6" name="Text 24"/>
          <p:cNvSpPr/>
          <p:nvPr/>
        </p:nvSpPr>
        <p:spPr>
          <a:xfrm>
            <a:off x="7326173" y="40325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54626" y="441655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أمان بيانات صارم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4554626" y="474573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تشفير، صلاحيات دقيقة، سجل أنشطة، ونسخ احتياطي.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8066837" y="3886200"/>
            <a:ext cx="3484778" cy="1965960"/>
          </a:xfrm>
          <a:prstGeom prst="roundRect">
            <a:avLst>
              <a:gd name="adj" fmla="val 3256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1039551" y="403250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31" name="Text 29"/>
          <p:cNvSpPr/>
          <p:nvPr/>
        </p:nvSpPr>
        <p:spPr>
          <a:xfrm>
            <a:off x="11039551" y="403250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8268005" y="4416552"/>
            <a:ext cx="308244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35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دعم فني مباشر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268005" y="4745736"/>
            <a:ext cx="308244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تواصل مباشر مع فريق التطوير، بدون وسطاء.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384048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200" b="1" spc="100" kern="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الأمان والخصوصية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685800"/>
            <a:ext cx="1091153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28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بياناتك محمية بتصميم من الأساس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31860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46624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6" name="Text 4"/>
          <p:cNvSpPr/>
          <p:nvPr/>
        </p:nvSpPr>
        <p:spPr>
          <a:xfrm>
            <a:off x="5446624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41248" y="222199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تشفير البيانات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41248" y="2551176"/>
            <a:ext cx="49162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اتصال مشفّر بالكامل (SSL/TLS)، وكلمات مرور مخزّنة بصيغة مشفّرة.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233008" y="1691640"/>
            <a:ext cx="531860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039551" y="18379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1" name="Text 9"/>
          <p:cNvSpPr/>
          <p:nvPr/>
        </p:nvSpPr>
        <p:spPr>
          <a:xfrm>
            <a:off x="11039551" y="18379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434176" y="222199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صلاحيات دقيقة لكل دور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434176" y="2551176"/>
            <a:ext cx="49162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مستخدم بيشوف بس اللي يخص شغله، بتخصيص كامل.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520440"/>
            <a:ext cx="531860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46624" y="36667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16" name="Text 14"/>
          <p:cNvSpPr/>
          <p:nvPr/>
        </p:nvSpPr>
        <p:spPr>
          <a:xfrm>
            <a:off x="5446624" y="36667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41248" y="405079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سجل كامل للأنشطة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841248" y="4379976"/>
            <a:ext cx="49162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كل إضافة أو تعديل أو حذف بيتسجل تلقائيًا — مين وامتى.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233008" y="3520440"/>
            <a:ext cx="5318608" cy="1600200"/>
          </a:xfrm>
          <a:prstGeom prst="roundRect">
            <a:avLst>
              <a:gd name="adj" fmla="val 4000"/>
            </a:avLst>
          </a:prstGeom>
          <a:solidFill>
            <a:srgbClr val="F7F8FA"/>
          </a:solidFill>
          <a:ln w="12700">
            <a:solidFill>
              <a:srgbClr val="E3E8EE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1039551" y="3666744"/>
            <a:ext cx="310896" cy="310896"/>
          </a:xfrm>
          <a:prstGeom prst="ellipse">
            <a:avLst/>
          </a:prstGeom>
          <a:solidFill>
            <a:srgbClr val="0E1B33"/>
          </a:solidFill>
          <a:ln/>
        </p:spPr>
      </p:sp>
      <p:sp>
        <p:nvSpPr>
          <p:cNvPr id="21" name="Text 19"/>
          <p:cNvSpPr/>
          <p:nvPr/>
        </p:nvSpPr>
        <p:spPr>
          <a:xfrm>
            <a:off x="11039551" y="366674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434176" y="4050792"/>
            <a:ext cx="49162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1400" b="1" dirty="0">
                <a:solidFill>
                  <a:srgbClr val="0E1B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نسخ احتياطي دوري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434176" y="4379976"/>
            <a:ext cx="491627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rtl="1" algn="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نسخ منتظم لقاعدة البيانات، مع استرجاع سريع وقت الطوارئ.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40080" y="5440680"/>
            <a:ext cx="10911535" cy="777240"/>
          </a:xfrm>
          <a:prstGeom prst="roundRect">
            <a:avLst>
              <a:gd name="adj" fmla="val 8235"/>
            </a:avLst>
          </a:prstGeom>
          <a:solidFill>
            <a:srgbClr val="F7F0DD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68680" y="5440680"/>
            <a:ext cx="1045433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ctr" indent="0" marL="0">
              <a:buNone/>
            </a:pPr>
            <a:r>
              <a:rPr lang="en-US" sz="1250" b="1" dirty="0">
                <a:solidFill>
                  <a:srgbClr val="6B55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بياناتك ملك شركتك بالكامل، مش ملك PRIME — تقدر تصدّرها في أي وقت، وتطلب حذفها نهائيًا لو قررت توقف التعامل معانا.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5720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PRIME — عرض تقديمي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248095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5B6B7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2026-09-05T10:49:06Z</dcterms:created>
  <dcterms:modified xsi:type="dcterms:W3CDTF">2026-09-05T10:49:06Z</dcterms:modified>
</cp:coreProperties>
</file>